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336" r:id="rId6"/>
    <p:sldId id="369" r:id="rId7"/>
    <p:sldId id="392" r:id="rId8"/>
    <p:sldId id="393" r:id="rId9"/>
    <p:sldId id="394" r:id="rId10"/>
    <p:sldId id="395" r:id="rId11"/>
    <p:sldId id="396" r:id="rId12"/>
    <p:sldId id="398" r:id="rId13"/>
    <p:sldId id="397" r:id="rId14"/>
    <p:sldId id="399" r:id="rId15"/>
    <p:sldId id="400" r:id="rId16"/>
    <p:sldId id="401" r:id="rId17"/>
    <p:sldId id="370" r:id="rId18"/>
    <p:sldId id="391" r:id="rId19"/>
    <p:sldId id="402" r:id="rId20"/>
    <p:sldId id="403" r:id="rId21"/>
    <p:sldId id="404" r:id="rId22"/>
    <p:sldId id="279" r:id="rId23"/>
  </p:sldIdLst>
  <p:sldSz cx="12192000" cy="6858000"/>
  <p:notesSz cx="6858000" cy="9144000"/>
  <p:defaultTextStyle>
    <a:defPPr rtl="0">
      <a:defRPr lang="th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98" autoAdjust="0"/>
    <p:restoredTop sz="88042" autoAdjust="0"/>
  </p:normalViewPr>
  <p:slideViewPr>
    <p:cSldViewPr snapToGrid="0" showGuides="1">
      <p:cViewPr varScale="1">
        <p:scale>
          <a:sx n="51" d="100"/>
          <a:sy n="51" d="100"/>
        </p:scale>
        <p:origin x="96" y="8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382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h-TH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49A2548-140A-4619-97D2-0BB2548ADA81}" type="datetime1">
              <a:rPr lang="th-TH" smtClean="0">
                <a:latin typeface="Leelawadee" panose="020B0502040204020203" pitchFamily="34" charset="-34"/>
                <a:cs typeface="Leelawadee" panose="020B0502040204020203" pitchFamily="34" charset="-34"/>
              </a:rPr>
              <a:t>15/03/62</a:t>
            </a:fld>
            <a:endParaRPr lang="th-TH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h-TH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6834459-7356-44BF-850D-8B30C4FB3B6B}" type="slidenum">
              <a:rPr lang="th-TH">
                <a:latin typeface="Leelawadee" panose="020B0502040204020203" pitchFamily="34" charset="-34"/>
                <a:cs typeface="Leelawadee" panose="020B0502040204020203" pitchFamily="34" charset="-34"/>
              </a:rPr>
              <a:t>‹#›</a:t>
            </a:fld>
            <a:endParaRPr lang="th-TH" dirty="0"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gif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endParaRPr lang="th-TH" dirty="0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14A14096-5531-46FE-AC15-BA63E4850F68}" type="datetime1">
              <a:rPr lang="th-TH" smtClean="0"/>
              <a:pPr/>
              <a:t>15/03/62</a:t>
            </a:fld>
            <a:endParaRPr lang="th-TH" dirty="0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h-TH" dirty="0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endParaRPr lang="th-TH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0A3C37BE-C303-496D-B5CD-85F2937540FC}" type="slidenum">
              <a:rPr lang="th-TH" smtClean="0"/>
              <a:pPr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Leelawadee" panose="020B0502040204020203" pitchFamily="34" charset="-34"/>
        <a:ea typeface="+mn-ea"/>
        <a:cs typeface="Leelawadee" panose="020B0502040204020203" pitchFamily="34" charset="-34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th-th" sz="1200" b="1" dirty="0"/>
              <a:t>หมายเหตุ</a:t>
            </a:r>
            <a:r>
              <a:rPr lang="th-th" sz="1200" b="1"/>
              <a:t>: </a:t>
            </a:r>
            <a:r>
              <a:rPr lang="th-TH" sz="1200"/>
              <a:t>หาก</a:t>
            </a:r>
            <a:r>
              <a:rPr lang="th-TH" sz="1200" dirty="0"/>
              <a:t>ต้องการใช้รูปภาพอื่นบนสไลด์นี้ ให้เลือกรูปภาพแล้วลบออก จากนั้นให้คลิกไอคอนรูปภาพในพื้นที่ที่สำรองไว้เพื่อแทรกรูปภาพของคุณเอง</a:t>
            </a:r>
            <a:endParaRPr lang="th-th" sz="1200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205551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10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7485438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11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6794599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845249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13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305666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14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5480389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15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45997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16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3690984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17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595001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18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2586897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591571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3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339747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4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977090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5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81865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6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150435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7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63914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8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264415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A3C37BE-C303-496D-B5CD-85F2937540FC}" type="slidenum">
              <a:rPr lang="th-TH" smtClean="0"/>
              <a:t>9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80363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h-TH" dirty="0"/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h-TH" dirty="0"/>
          </a:p>
        </p:txBody>
      </p:sp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h-TH" dirty="0"/>
              <a:t>คลิกเพื่อแก้ไขสไตล์ชื่อเรื่องรองต้นแบบ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77BF53-D036-4330-B365-A2BEC44AC6DF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  <p:pic>
        <p:nvPicPr>
          <p:cNvPr id="11" name="รูปภาพ 10" title="แท็บ Ribbon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ที่มี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รูปภาพ 2" title="พื้นที่สำรองเปล่าสำหรับเพิ่มรูปภาพ คลิกบนพื้นที่สำรองแล้วเลือกรูปภาพที่คุณต้องการเพิ่ม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endParaRPr lang="th-TH" dirty="0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C1675F-A58F-4787-BF04-17B548AF9989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67659C-BD6D-435F-8513-C64FD514CE80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ชื่อเรื่องแนวตั้งและข้อควา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981BB4-D789-47D8-94F3-77B95B8A5430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  <p:grpSp>
        <p:nvGrpSpPr>
          <p:cNvPr id="7" name="กลุ่ม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ตัวเชื่อมต่อตรง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ตัวเชื่อมต่อตรง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F0E43C-B55D-4BDC-A4FB-0AF451C0D287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สไลด์ชื่อเรื่องที่มีรูป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กลุ่ม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ตัวเชื่อมต่อตรง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ตัวเชื่อมต่อตรง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กลุ่ม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ตัวเชื่อมต่อตรง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ตัวเชื่อมต่อตรง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สี่เหลี่ยมผืนผ้า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h-TH" dirty="0"/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h-TH" dirty="0"/>
          </a:p>
        </p:txBody>
      </p:sp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>
              <a:defRPr sz="4400" cap="all" baseline="0"/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11" name="ตัวแทนรูปภาพ 10" title="พื้นที่สำรองเปล่าสำหรับเพิ่มรูปภาพ คลิกบนพื้นที่สำรองแล้วเลือกรูปภาพที่คุณต้องการเพิ่ม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>
              <a:buNone/>
              <a:defRPr/>
            </a:lvl1pPr>
          </a:lstStyle>
          <a:p>
            <a:pPr rtl="0"/>
            <a:endParaRPr lang="th-TH" dirty="0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h-TH" dirty="0"/>
              <a:t>คลิกเพื่อแก้ไขสไตล์ชื่อเรื่องรองต้นแบบ</a:t>
            </a:r>
          </a:p>
        </p:txBody>
      </p:sp>
      <p:pic>
        <p:nvPicPr>
          <p:cNvPr id="10" name="รูปภาพ 9" title="แท็บ Ribbon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กลุ่ม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กลุ่ม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ตัวเชื่อมต่อตรง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ตัวเชื่อมต่อตรง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สี่เหลี่ยมผืนผ้า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h-TH" dirty="0"/>
            </a:p>
          </p:txBody>
        </p:sp>
        <p:grpSp>
          <p:nvGrpSpPr>
            <p:cNvPr id="11" name="กลุ่ม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ตัวเชื่อมต่อตรง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ตัวเชื่อมต่อตรง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B83609-5282-4C07-BB20-5D96EF7CEA78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  <p:pic>
        <p:nvPicPr>
          <p:cNvPr id="7" name="รูปภาพ 6" title="แท็บ Ribbon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ส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2E7283-4BCA-40B4-90CD-638728967B20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A64214-E5D6-4305-B144-F33C2B7E5E24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ชื่อเรื่องเท่านั้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E08787-C8B0-4792-89C1-C0D9059434A4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ว่า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CE773C-9E94-46A8-8596-61CE4772B5CA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ที่มี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th-TH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A95E84-E81E-4586-B4F1-E62813CE7F58}" type="datetime1">
              <a:rPr lang="th-TH" smtClean="0"/>
              <a:t>15/03/62</a:t>
            </a:fld>
            <a:endParaRPr lang="th-TH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h-TH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FF54DE5-C571-48E8-A5BC-B369434E2F44}" type="slidenum">
              <a:rPr lang="th-TH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th-TH" noProof="0" dirty="0"/>
              <a:t>คลิกเพื่อแก้ไขสไตล์ชื่อเรื่องต้นแบบ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th-TH" noProof="0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noProof="0" dirty="0"/>
              <a:t>ระดับที่สอง</a:t>
            </a:r>
          </a:p>
          <a:p>
            <a:pPr lvl="2" rtl="0"/>
            <a:r>
              <a:rPr lang="th-TH" noProof="0" dirty="0"/>
              <a:t>ระดับที่สาม</a:t>
            </a:r>
          </a:p>
          <a:p>
            <a:pPr lvl="3" rtl="0"/>
            <a:r>
              <a:rPr lang="th-TH" noProof="0" dirty="0"/>
              <a:t>ระดับที่สี่</a:t>
            </a:r>
          </a:p>
          <a:p>
            <a:pPr lvl="4" rtl="0"/>
            <a:r>
              <a:rPr lang="th-TH" noProof="0" dirty="0"/>
              <a:t>ระดับที่ห้า</a:t>
            </a:r>
          </a:p>
          <a:p>
            <a:pPr lvl="5" rtl="0"/>
            <a:r>
              <a:rPr lang="th-TH" noProof="0" dirty="0"/>
              <a:t>ระดับที่หก</a:t>
            </a:r>
          </a:p>
          <a:p>
            <a:pPr lvl="6" rtl="0"/>
            <a:r>
              <a:rPr lang="th-TH" noProof="0" dirty="0"/>
              <a:t>ระดับที่เจ็ด</a:t>
            </a:r>
          </a:p>
          <a:p>
            <a:pPr lvl="7" rtl="0"/>
            <a:r>
              <a:rPr lang="th-TH" noProof="0" dirty="0"/>
              <a:t>ระดับที่แปด</a:t>
            </a:r>
          </a:p>
          <a:p>
            <a:pPr lvl="8" rtl="0"/>
            <a:r>
              <a:rPr lang="th-TH" noProof="0" dirty="0"/>
              <a:t>ระดับที่เก้า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7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EB6F41A5-F803-4A7D-AA1B-5AF7DDC15004}" type="datetime1">
              <a:rPr lang="th-TH" noProof="0" smtClean="0"/>
              <a:pPr/>
              <a:t>15/03/62</a:t>
            </a:fld>
            <a:endParaRPr lang="th-TH" noProof="0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>
                <a:solidFill>
                  <a:schemeClr val="tx1">
                    <a:lumMod val="7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endParaRPr lang="th-TH" noProof="0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7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0FF54DE5-C571-48E8-A5BC-B369434E2F44}" type="slidenum">
              <a:rPr lang="th-TH" noProof="0" smtClean="0"/>
              <a:pPr/>
              <a:t>‹#›</a:t>
            </a:fld>
            <a:endParaRPr lang="th-TH" noProof="0" dirty="0"/>
          </a:p>
        </p:txBody>
      </p:sp>
      <p:grpSp>
        <p:nvGrpSpPr>
          <p:cNvPr id="15" name="กลุ่ม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ตัวเชื่อมต่อตรง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ตัวเชื่อมต่อตรง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Leelawadee" panose="020B0502040204020203" pitchFamily="34" charset="-34"/>
          <a:ea typeface="+mj-ea"/>
          <a:cs typeface="Leelawadee" panose="020B0502040204020203" pitchFamily="34" charset="-34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ชื่อเรื่องรอง 6"/>
          <p:cNvSpPr>
            <a:spLocks noGrp="1"/>
          </p:cNvSpPr>
          <p:nvPr>
            <p:ph type="subTitle" idx="1"/>
          </p:nvPr>
        </p:nvSpPr>
        <p:spPr>
          <a:xfrm>
            <a:off x="361950" y="3403548"/>
            <a:ext cx="6572250" cy="1930451"/>
          </a:xfrm>
        </p:spPr>
        <p:txBody>
          <a:bodyPr rtlCol="0">
            <a:normAutofit/>
          </a:bodyPr>
          <a:lstStyle/>
          <a:p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เรื่อง  การออกแบบการเปิด-ปิดไฟผ่านแอปพลิเคชัน </a:t>
            </a:r>
            <a:r>
              <a:rPr lang="en-US" sz="32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endParaRPr lang="th-TH" sz="32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1B7041-F570-4182-B55D-2CC02EE49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950" y="2476500"/>
            <a:ext cx="5734050" cy="955566"/>
          </a:xfrm>
        </p:spPr>
        <p:txBody>
          <a:bodyPr>
            <a:normAutofit/>
          </a:bodyPr>
          <a:lstStyle/>
          <a:p>
            <a:r>
              <a:rPr lang="th-TH" sz="48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หัวข้อที่ 5</a:t>
            </a:r>
            <a:endParaRPr lang="en-US" sz="48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0" name="Picture 4" descr="à¸£à¸¹à¸à¸ à¸²à¸à¸à¸µà¹à¹à¸à¸µà¹à¸¢à¸§à¸à¹à¸­à¸">
            <a:extLst>
              <a:ext uri="{FF2B5EF4-FFF2-40B4-BE49-F238E27FC236}">
                <a16:creationId xmlns:a16="http://schemas.microsoft.com/office/drawing/2014/main" id="{9D10D56A-1514-4110-A0B0-934D7ABB1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810" y="3451250"/>
            <a:ext cx="1987600" cy="19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à¸à¸¥à¸à¸²à¸£à¸à¹à¸à¸«à¸²à¸£à¸¹à¸à¸ à¸²à¸à¸ªà¸³à¸«à¸£à¸±à¸ à¸«à¸¥à¸­à¸à¹à¸ gif">
            <a:extLst>
              <a:ext uri="{FF2B5EF4-FFF2-40B4-BE49-F238E27FC236}">
                <a16:creationId xmlns:a16="http://schemas.microsoft.com/office/drawing/2014/main" id="{DAD5531C-B852-46E2-84BD-9BBF1A3BE32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410" y="2965750"/>
            <a:ext cx="2621040" cy="236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9B0FD26A-281A-41F3-99D9-F48A8BFA701A}"/>
              </a:ext>
            </a:extLst>
          </p:cNvPr>
          <p:cNvSpPr/>
          <p:nvPr/>
        </p:nvSpPr>
        <p:spPr>
          <a:xfrm>
            <a:off x="1104901" y="1548884"/>
            <a:ext cx="102452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ทำการเตรียมโปรเจคของแอปพลิเคชัน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ตามเงื่อนไขที่โจทย์กำหนด (ในที่นี้จะใช้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ที่เป็นโหมด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Switch)</a:t>
            </a:r>
            <a:endParaRPr lang="th-TH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ต่อไปจะเป็นในส่วนของโปรแกรมควบคุม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84A56C9-F997-47D0-9918-DF9A58660F56}"/>
              </a:ext>
            </a:extLst>
          </p:cNvPr>
          <p:cNvPicPr/>
          <p:nvPr/>
        </p:nvPicPr>
        <p:blipFill rotWithShape="1">
          <a:blip r:embed="rId3"/>
          <a:srcRect b="5219"/>
          <a:stretch/>
        </p:blipFill>
        <p:spPr>
          <a:xfrm>
            <a:off x="5155952" y="2171695"/>
            <a:ext cx="2365829" cy="461285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F7D81BF-8306-47FE-9130-9F1397D9D27C}"/>
              </a:ext>
            </a:extLst>
          </p:cNvPr>
          <p:cNvPicPr/>
          <p:nvPr/>
        </p:nvPicPr>
        <p:blipFill rotWithShape="1">
          <a:blip r:embed="rId4"/>
          <a:srcRect b="5373"/>
          <a:stretch/>
        </p:blipFill>
        <p:spPr>
          <a:xfrm>
            <a:off x="8717415" y="2143550"/>
            <a:ext cx="2369684" cy="4612850"/>
          </a:xfrm>
          <a:prstGeom prst="rect">
            <a:avLst/>
          </a:prstGeom>
        </p:spPr>
      </p:pic>
      <p:sp>
        <p:nvSpPr>
          <p:cNvPr id="12" name="ชื่อเรื่อง 12">
            <a:extLst>
              <a:ext uri="{FF2B5EF4-FFF2-40B4-BE49-F238E27FC236}">
                <a16:creationId xmlns:a16="http://schemas.microsoft.com/office/drawing/2014/main" id="{E0422502-5D34-4CFE-8AD7-4ECAA8FAFB67}"/>
              </a:ext>
            </a:extLst>
          </p:cNvPr>
          <p:cNvSpPr txBox="1">
            <a:spLocks/>
          </p:cNvSpPr>
          <p:nvPr/>
        </p:nvSpPr>
        <p:spPr>
          <a:xfrm>
            <a:off x="1104900" y="76200"/>
            <a:ext cx="10467934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Leelawadee" panose="020B0502040204020203" pitchFamily="34" charset="-34"/>
                <a:ea typeface="+mj-ea"/>
                <a:cs typeface="Leelawadee" panose="020B0502040204020203" pitchFamily="34" charset="-34"/>
              </a:defRPr>
            </a:lvl1pPr>
          </a:lstStyle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ออกแบบการควบคุมการทำงานของหลอด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LED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ด้วยแอปพลิเคชัน </a:t>
            </a:r>
            <a:r>
              <a:rPr lang="en-US" sz="4000" dirty="0" err="1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 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24110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9B0FD26A-281A-41F3-99D9-F48A8BFA701A}"/>
              </a:ext>
            </a:extLst>
          </p:cNvPr>
          <p:cNvSpPr/>
          <p:nvPr/>
        </p:nvSpPr>
        <p:spPr>
          <a:xfrm>
            <a:off x="1104901" y="1548884"/>
            <a:ext cx="102452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โปรแกรม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รับค่าจากแอปพลิเคชัน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และควบคุมหลอด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LED</a:t>
            </a:r>
          </a:p>
        </p:txBody>
      </p:sp>
      <p:sp>
        <p:nvSpPr>
          <p:cNvPr id="6" name="Text Box 347">
            <a:extLst>
              <a:ext uri="{FF2B5EF4-FFF2-40B4-BE49-F238E27FC236}">
                <a16:creationId xmlns:a16="http://schemas.microsoft.com/office/drawing/2014/main" id="{8EF8C1E4-6C49-4DC3-93EE-A2CFCA021E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6624" y="2226615"/>
            <a:ext cx="6844485" cy="3332358"/>
          </a:xfrm>
          <a:prstGeom prst="rect">
            <a:avLst/>
          </a:prstGeom>
          <a:solidFill>
            <a:schemeClr val="lt1">
              <a:lumMod val="100000"/>
              <a:lumOff val="0"/>
            </a:schemeClr>
          </a:solidFill>
          <a:ln w="28575">
            <a:solidFill>
              <a:schemeClr val="accent6">
                <a:lumMod val="75000"/>
              </a:schemeClr>
            </a:solidFill>
            <a:miter lim="800000"/>
            <a:headEnd/>
            <a:tailEnd/>
          </a:ln>
        </p:spPr>
        <p:txBody>
          <a:bodyPr rot="0" vert="horz" wrap="none" lIns="91440" tIns="45720" rIns="91440" bIns="45720" anchor="t" anchorCtr="0" upright="1">
            <a:noAutofit/>
          </a:bodyPr>
          <a:lstStyle/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#include &lt;BlynkSimpleEsp8266.h&gt;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const char* 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ssid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 = "IoT_Smart01";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const char* password = "12345678";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const char* token = "</a:t>
            </a:r>
            <a:r>
              <a:rPr lang="en-US" sz="1600" dirty="0">
                <a:solidFill>
                  <a:srgbClr val="21212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2e2d1e5e28794dafad38ec5dcca288d6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";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void setup(){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Blynk.begin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(token, 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ssid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, password);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pinMode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(16,OUTPUT);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void loop(){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Blynk.run</a:t>
            </a: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();	</a:t>
            </a:r>
          </a:p>
          <a:p>
            <a:pPr marL="0" marR="0" algn="thaiDi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1" name="ชื่อเรื่อง 12">
            <a:extLst>
              <a:ext uri="{FF2B5EF4-FFF2-40B4-BE49-F238E27FC236}">
                <a16:creationId xmlns:a16="http://schemas.microsoft.com/office/drawing/2014/main" id="{05B4D4EC-E28A-4A5F-9337-A8EB9CB514B3}"/>
              </a:ext>
            </a:extLst>
          </p:cNvPr>
          <p:cNvSpPr txBox="1">
            <a:spLocks/>
          </p:cNvSpPr>
          <p:nvPr/>
        </p:nvSpPr>
        <p:spPr>
          <a:xfrm>
            <a:off x="1104900" y="76200"/>
            <a:ext cx="10467934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Leelawadee" panose="020B0502040204020203" pitchFamily="34" charset="-34"/>
                <a:ea typeface="+mj-ea"/>
                <a:cs typeface="Leelawadee" panose="020B0502040204020203" pitchFamily="34" charset="-34"/>
              </a:defRPr>
            </a:lvl1pPr>
          </a:lstStyle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ออกแบบการควบคุมการทำงานของหลอด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LED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ด้วยแอปพลิเคชัน </a:t>
            </a:r>
            <a:r>
              <a:rPr lang="en-US" sz="4000" dirty="0" err="1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 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9418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9B0FD26A-281A-41F3-99D9-F48A8BFA701A}"/>
              </a:ext>
            </a:extLst>
          </p:cNvPr>
          <p:cNvSpPr/>
          <p:nvPr/>
        </p:nvSpPr>
        <p:spPr>
          <a:xfrm>
            <a:off x="1104901" y="1548884"/>
            <a:ext cx="102452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เขียนโปรแกรมคอมไพล์ลงบอร์ดเช็คผลลัพธ์โดยการทดลองกด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A0C1E4-CA91-4FF4-BE98-F7AD07C8A855}"/>
              </a:ext>
            </a:extLst>
          </p:cNvPr>
          <p:cNvPicPr/>
          <p:nvPr/>
        </p:nvPicPr>
        <p:blipFill rotWithShape="1">
          <a:blip r:embed="rId3"/>
          <a:srcRect l="10044" t="16762" r="11133" b="2410"/>
          <a:stretch/>
        </p:blipFill>
        <p:spPr bwMode="auto">
          <a:xfrm rot="16200000">
            <a:off x="4042799" y="1167608"/>
            <a:ext cx="4592135" cy="62780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554E76-4CC6-4767-98B8-9A9ADCBCAE90}"/>
              </a:ext>
            </a:extLst>
          </p:cNvPr>
          <p:cNvPicPr/>
          <p:nvPr/>
        </p:nvPicPr>
        <p:blipFill rotWithShape="1">
          <a:blip r:embed="rId4"/>
          <a:srcRect l="13521" t="17363" r="9043" b="3406"/>
          <a:stretch/>
        </p:blipFill>
        <p:spPr bwMode="auto">
          <a:xfrm rot="16200000">
            <a:off x="4037385" y="1146753"/>
            <a:ext cx="4602961" cy="62780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ชื่อเรื่อง 12">
            <a:extLst>
              <a:ext uri="{FF2B5EF4-FFF2-40B4-BE49-F238E27FC236}">
                <a16:creationId xmlns:a16="http://schemas.microsoft.com/office/drawing/2014/main" id="{4A68C60E-DB8A-4554-8EB0-922FF9123A5A}"/>
              </a:ext>
            </a:extLst>
          </p:cNvPr>
          <p:cNvSpPr txBox="1">
            <a:spLocks/>
          </p:cNvSpPr>
          <p:nvPr/>
        </p:nvSpPr>
        <p:spPr>
          <a:xfrm>
            <a:off x="1104900" y="76200"/>
            <a:ext cx="10467934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Leelawadee" panose="020B0502040204020203" pitchFamily="34" charset="-34"/>
                <a:ea typeface="+mj-ea"/>
                <a:cs typeface="Leelawadee" panose="020B0502040204020203" pitchFamily="34" charset="-34"/>
              </a:defRPr>
            </a:lvl1pPr>
          </a:lstStyle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ออกแบบการควบคุมการทำงานของหลอด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LED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ด้วยแอปพลิเคชัน </a:t>
            </a:r>
            <a:r>
              <a:rPr lang="en-US" sz="4000" dirty="0" err="1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 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88650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10467934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การนำไปใช้งานของจริง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B0FD26A-281A-41F3-99D9-F48A8BFA701A}"/>
              </a:ext>
            </a:extLst>
          </p:cNvPr>
          <p:cNvSpPr/>
          <p:nvPr/>
        </p:nvSpPr>
        <p:spPr>
          <a:xfrm>
            <a:off x="1104901" y="1548884"/>
            <a:ext cx="102452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ตัวอย่างการนำไปใช้งานจริง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การใช้งานแอปพลิเคชัน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เปิด-ปิดหลอดไฟ 220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V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โดยมีการต่อใช้งานร่วมกับชุดบอร์ดทดลอง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5A83F3-09BB-4317-AC1E-9E7D64D1902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16200000">
            <a:off x="4180500" y="1600298"/>
            <a:ext cx="4316733" cy="57556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FE15B1-F1EE-4BA2-9BD0-DB6D6B7C6E4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 rot="16200000">
            <a:off x="4181968" y="1590012"/>
            <a:ext cx="4325549" cy="57673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518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สรุป</a:t>
            </a:r>
            <a:endParaRPr lang="en-US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DC2E9C-CDAF-4BBA-8801-E4346D15E924}"/>
              </a:ext>
            </a:extLst>
          </p:cNvPr>
          <p:cNvSpPr txBox="1"/>
          <p:nvPr/>
        </p:nvSpPr>
        <p:spPr>
          <a:xfrm>
            <a:off x="1104900" y="1454350"/>
            <a:ext cx="99806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>
                <a:latin typeface="TH SarabunPSK" panose="020B0500040200020003" pitchFamily="34" charset="-34"/>
                <a:cs typeface="TH SarabunPSK" panose="020B0500040200020003" pitchFamily="34" charset="-34"/>
              </a:rPr>
              <a:t>	การ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ควบคุมหลอด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LED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ผ่านแอปพลิเคชัน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สามารถทำได้โดยใช้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ซึ่งจะเป็นพื้นฐานในการนำไปสู่การใช้งานจริง แต่อย่างไรก็ตามการนำไปใช้งานจริงต้องใช้ความระมัดระวังสูงเพราะเป็นงานที่ค่อนข้างอันตราย เนื่องจากใช้ไฟแรงดันสูงเข้ามาเกี่ยวข้อง ดังนั้นทั้งความปลอดภัยของผู้ทำงานเอง และการเลือกอุปกรณ์ที่เหมาะสมเพื่อไม่ให้เกิดข้อผิดพลาดจนเป็นเหตุให้เกิดอุบัติเหตุควรมีผู้เชี่ยวชาญให้คำแนะนำอย่างใกล้ชิด</a:t>
            </a:r>
          </a:p>
        </p:txBody>
      </p:sp>
    </p:spTree>
    <p:extLst>
      <p:ext uri="{BB962C8B-B14F-4D97-AF65-F5344CB8AC3E}">
        <p14:creationId xmlns:p14="http://schemas.microsoft.com/office/powerpoint/2010/main" val="312314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กิจกรรม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E1DA703-D1B2-4C34-BCCB-5F9145860441}"/>
              </a:ext>
            </a:extLst>
          </p:cNvPr>
          <p:cNvSpPr/>
          <p:nvPr/>
        </p:nvSpPr>
        <p:spPr>
          <a:xfrm>
            <a:off x="1104900" y="1460107"/>
            <a:ext cx="99806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1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.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หากต้องการให้ตั้งชื่อ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Widget Button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เป็น “สวิตช์ไฟหน้าบ้าน” และสวิตช์เป็นลักษณะกดครั้งนึงติด กดอีกครั้งดับ ใช้งานที่ขา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D2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ให้ทำการตั้งค่าและใส่ข้อมูลที่ภาพด้านล่าง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CCBDC05-98D8-4721-8D24-BE5803203159}"/>
              </a:ext>
            </a:extLst>
          </p:cNvPr>
          <p:cNvGrpSpPr/>
          <p:nvPr/>
        </p:nvGrpSpPr>
        <p:grpSpPr>
          <a:xfrm>
            <a:off x="5003598" y="2291104"/>
            <a:ext cx="2183285" cy="4238902"/>
            <a:chOff x="3721890" y="2156757"/>
            <a:chExt cx="1538349" cy="298674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5E000F9-F72A-4D8A-8E3F-28AC5FAF08B5}"/>
                </a:ext>
              </a:extLst>
            </p:cNvPr>
            <p:cNvPicPr/>
            <p:nvPr/>
          </p:nvPicPr>
          <p:blipFill rotWithShape="1">
            <a:blip r:embed="rId3"/>
            <a:srcRect b="5565"/>
            <a:stretch/>
          </p:blipFill>
          <p:spPr>
            <a:xfrm>
              <a:off x="3721890" y="2156757"/>
              <a:ext cx="1538349" cy="2986743"/>
            </a:xfrm>
            <a:prstGeom prst="rect">
              <a:avLst/>
            </a:prstGeom>
          </p:spPr>
        </p:pic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C720C898-B713-4777-874F-061B2E48ACFB}"/>
                </a:ext>
              </a:extLst>
            </p:cNvPr>
            <p:cNvSpPr/>
            <p:nvPr/>
          </p:nvSpPr>
          <p:spPr>
            <a:xfrm>
              <a:off x="4369774" y="3829050"/>
              <a:ext cx="237394" cy="11869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17DD814-3AB7-419C-A215-358D2813667E}"/>
                </a:ext>
              </a:extLst>
            </p:cNvPr>
            <p:cNvSpPr/>
            <p:nvPr/>
          </p:nvSpPr>
          <p:spPr>
            <a:xfrm>
              <a:off x="3799399" y="3439479"/>
              <a:ext cx="315401" cy="19974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96E2EC0-447A-4F07-9199-66038DFA3CA8}"/>
                </a:ext>
              </a:extLst>
            </p:cNvPr>
            <p:cNvSpPr/>
            <p:nvPr/>
          </p:nvSpPr>
          <p:spPr>
            <a:xfrm>
              <a:off x="3799399" y="3073400"/>
              <a:ext cx="1379270" cy="2507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005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กิจกรรม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E1DA703-D1B2-4C34-BCCB-5F9145860441}"/>
              </a:ext>
            </a:extLst>
          </p:cNvPr>
          <p:cNvSpPr/>
          <p:nvPr/>
        </p:nvSpPr>
        <p:spPr>
          <a:xfrm>
            <a:off x="1104900" y="1460107"/>
            <a:ext cx="99806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2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.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จากโจทย์ข้อที่ 1 ผู้เข้าฝึกอบรมสามารถเขียนโปรแกรมในการรับข้อมูลได้อย่างไร ให้เติมโปรแกรมด้านล่างให้สมบูรณ์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42522D-BA64-4F4D-8BAC-BF726590F50B}"/>
              </a:ext>
            </a:extLst>
          </p:cNvPr>
          <p:cNvPicPr/>
          <p:nvPr/>
        </p:nvPicPr>
        <p:blipFill rotWithShape="1">
          <a:blip r:embed="rId3"/>
          <a:srcRect b="37880"/>
          <a:stretch/>
        </p:blipFill>
        <p:spPr>
          <a:xfrm>
            <a:off x="2319446" y="2107116"/>
            <a:ext cx="7553108" cy="400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99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เฉลยกิจกรรม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E1DA703-D1B2-4C34-BCCB-5F9145860441}"/>
              </a:ext>
            </a:extLst>
          </p:cNvPr>
          <p:cNvSpPr/>
          <p:nvPr/>
        </p:nvSpPr>
        <p:spPr>
          <a:xfrm>
            <a:off x="1104900" y="1460107"/>
            <a:ext cx="99806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1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.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หากต้องการให้ตั้งชื่อ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Widget Button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เป็น “สวิตช์ไฟหน้าบ้าน” และสวิตช์เป็นลักษณะกดครั้งนึงติด กดอีกครั้งดับ ใช้งานที่ขา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D2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ให้ทำการตั้งค่าและใส่ข้อมูลที่ภาพด้านล่าง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F191682-CC95-4BB3-A2A1-EF2BD2061611}"/>
              </a:ext>
            </a:extLst>
          </p:cNvPr>
          <p:cNvGrpSpPr/>
          <p:nvPr/>
        </p:nvGrpSpPr>
        <p:grpSpPr>
          <a:xfrm>
            <a:off x="6095241" y="2291104"/>
            <a:ext cx="2788986" cy="4460586"/>
            <a:chOff x="592119" y="1471085"/>
            <a:chExt cx="2226416" cy="356083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0F42611-339B-410E-B8F0-C4FDB1E17355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92119" y="1471085"/>
              <a:ext cx="1731981" cy="3560836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16E9021-EFB3-47D0-A6F1-E8F56A6ECED7}"/>
                </a:ext>
              </a:extLst>
            </p:cNvPr>
            <p:cNvSpPr/>
            <p:nvPr/>
          </p:nvSpPr>
          <p:spPr>
            <a:xfrm>
              <a:off x="709338" y="2424153"/>
              <a:ext cx="1478815" cy="31419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" name="Text Box 2">
              <a:extLst>
                <a:ext uri="{FF2B5EF4-FFF2-40B4-BE49-F238E27FC236}">
                  <a16:creationId xmlns:a16="http://schemas.microsoft.com/office/drawing/2014/main" id="{AAB2128B-006B-49E9-A9E0-B99AC36858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6828" y="2432159"/>
              <a:ext cx="2081707" cy="3141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th-TH" sz="2400" dirty="0">
                  <a:solidFill>
                    <a:srgbClr val="FF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H SarabunPSK" panose="020B0500040200020003" pitchFamily="34" charset="-34"/>
                </a:rPr>
                <a:t>สวิตช์ไฟหน้าบ้าน</a:t>
              </a:r>
              <a:endPara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985CBED-D531-48FA-989F-D8525044CD2D}"/>
                </a:ext>
              </a:extLst>
            </p:cNvPr>
            <p:cNvSpPr/>
            <p:nvPr/>
          </p:nvSpPr>
          <p:spPr>
            <a:xfrm>
              <a:off x="709339" y="2923896"/>
              <a:ext cx="382165" cy="2420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5" name="Text Box 2">
              <a:extLst>
                <a:ext uri="{FF2B5EF4-FFF2-40B4-BE49-F238E27FC236}">
                  <a16:creationId xmlns:a16="http://schemas.microsoft.com/office/drawing/2014/main" id="{7FECBBD1-00F9-4C70-B369-C9E5737609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6165" y="2856693"/>
              <a:ext cx="463432" cy="3141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2400" dirty="0">
                  <a:solidFill>
                    <a:srgbClr val="FF0000"/>
                  </a:solidFill>
                  <a:effectLst/>
                  <a:latin typeface="TH SarabunPSK" panose="020B0500040200020003" pitchFamily="34" charset="-34"/>
                  <a:ea typeface="Calibri" panose="020F0502020204030204" pitchFamily="34" charset="0"/>
                  <a:cs typeface="Cordia New" panose="020B0304020202020204" pitchFamily="34" charset="-34"/>
                </a:rPr>
                <a:t>GP4</a:t>
              </a:r>
              <a:endPara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C85F3E3-E205-44DA-8BEE-7F1CBCC9B218}"/>
                </a:ext>
              </a:extLst>
            </p:cNvPr>
            <p:cNvSpPr/>
            <p:nvPr/>
          </p:nvSpPr>
          <p:spPr>
            <a:xfrm>
              <a:off x="1303734" y="3330475"/>
              <a:ext cx="335340" cy="16767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63AB504-A424-40C0-9029-6A8431F97392}"/>
                </a:ext>
              </a:extLst>
            </p:cNvPr>
            <p:cNvSpPr/>
            <p:nvPr/>
          </p:nvSpPr>
          <p:spPr>
            <a:xfrm>
              <a:off x="1513899" y="3371198"/>
              <a:ext cx="86403" cy="903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509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83D49E-493C-42F0-9715-3916E3FF16AE}"/>
              </a:ext>
            </a:extLst>
          </p:cNvPr>
          <p:cNvPicPr/>
          <p:nvPr/>
        </p:nvPicPr>
        <p:blipFill rotWithShape="1">
          <a:blip r:embed="rId3"/>
          <a:srcRect b="37869"/>
          <a:stretch/>
        </p:blipFill>
        <p:spPr>
          <a:xfrm>
            <a:off x="2319446" y="2107116"/>
            <a:ext cx="7560978" cy="4003396"/>
          </a:xfrm>
          <a:prstGeom prst="rect">
            <a:avLst/>
          </a:prstGeom>
        </p:spPr>
      </p:pic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เฉลยกิจกรรม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E1DA703-D1B2-4C34-BCCB-5F9145860441}"/>
              </a:ext>
            </a:extLst>
          </p:cNvPr>
          <p:cNvSpPr/>
          <p:nvPr/>
        </p:nvSpPr>
        <p:spPr>
          <a:xfrm>
            <a:off x="1104900" y="1460107"/>
            <a:ext cx="99806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2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.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จากโจทย์ข้อที่ 1 ผู้เข้าฝึกอบรมสามารถเขียนโปรแกรมในการรับข้อมูลได้อย่างไร ให้เติมโปรแกรมด้านล่างให้สมบูรณ์</a:t>
            </a:r>
          </a:p>
        </p:txBody>
      </p:sp>
    </p:spTree>
    <p:extLst>
      <p:ext uri="{BB962C8B-B14F-4D97-AF65-F5344CB8AC3E}">
        <p14:creationId xmlns:p14="http://schemas.microsoft.com/office/powerpoint/2010/main" val="2526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4"/>
          <p:cNvSpPr txBox="1">
            <a:spLocks noGrp="1"/>
          </p:cNvSpPr>
          <p:nvPr>
            <p:ph type="ctrTitle" idx="4294967295"/>
          </p:nvPr>
        </p:nvSpPr>
        <p:spPr>
          <a:xfrm>
            <a:off x="1700200" y="4288875"/>
            <a:ext cx="8791600" cy="15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th-TH" sz="8000" dirty="0">
                <a:solidFill>
                  <a:srgbClr val="FF9800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จบหัวเรื่อง</a:t>
            </a:r>
            <a:r>
              <a:rPr lang="th-TH" sz="8000">
                <a:solidFill>
                  <a:srgbClr val="FF9800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ที่ 5</a:t>
            </a:r>
            <a:endParaRPr sz="8000" dirty="0">
              <a:solidFill>
                <a:srgbClr val="FF9800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7412" name="Picture 4" descr="à¸à¸¥à¸à¸²à¸£à¸à¹à¸à¸«à¸²à¸£à¸¹à¸à¸ à¸²à¸à¸ªà¸³à¸«à¸£à¸±à¸ thankyou">
            <a:extLst>
              <a:ext uri="{FF2B5EF4-FFF2-40B4-BE49-F238E27FC236}">
                <a16:creationId xmlns:a16="http://schemas.microsoft.com/office/drawing/2014/main" id="{6E0D5263-66C2-4CA8-9953-620C4DE45B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94" b="21358"/>
          <a:stretch/>
        </p:blipFill>
        <p:spPr bwMode="auto">
          <a:xfrm>
            <a:off x="2243092" y="1848239"/>
            <a:ext cx="7705817" cy="2260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en-US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Dashboard </a:t>
            </a:r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คืออะไร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19A895-F019-4932-A1AF-816634A3E036}"/>
              </a:ext>
            </a:extLst>
          </p:cNvPr>
          <p:cNvSpPr/>
          <p:nvPr/>
        </p:nvSpPr>
        <p:spPr>
          <a:xfrm>
            <a:off x="1104900" y="1567934"/>
            <a:ext cx="99806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	เป็นหน้าแอปพลิเคชันที่รวมสิ่งต่างๆ ไม่ว่าจะเป็น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Widget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ควบคุมหรือแสดงผล ที่สำคัญของโปรเจคหรืองานนั้นๆ ไว้ด้วยกัน 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9" name="Picture 4" descr="à¸à¸¥à¸à¸²à¸£à¸à¹à¸à¸«à¸²à¸£à¸¹à¸à¸ à¸²à¸à¸ªà¸³à¸«à¸£à¸±à¸ blynk">
            <a:extLst>
              <a:ext uri="{FF2B5EF4-FFF2-40B4-BE49-F238E27FC236}">
                <a16:creationId xmlns:a16="http://schemas.microsoft.com/office/drawing/2014/main" id="{C20D5BE1-BFA6-4169-8445-7AA175E0E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66" b="96811" l="6400" r="94300">
                        <a14:foregroundMark x1="9100" y1="6379" x2="26800" y2="4409"/>
                        <a14:foregroundMark x1="26800" y1="4409" x2="43500" y2="6098"/>
                        <a14:foregroundMark x1="43500" y1="6098" x2="55300" y2="17073"/>
                        <a14:foregroundMark x1="55300" y1="17073" x2="72600" y2="14728"/>
                        <a14:foregroundMark x1="72600" y1="14728" x2="87500" y2="19137"/>
                        <a14:foregroundMark x1="87500" y1="19137" x2="87500" y2="81332"/>
                        <a14:foregroundMark x1="87500" y1="81332" x2="74500" y2="90432"/>
                        <a14:foregroundMark x1="74500" y1="90432" x2="59100" y2="86961"/>
                        <a14:foregroundMark x1="59100" y1="86961" x2="45300" y2="94559"/>
                        <a14:foregroundMark x1="45300" y1="94559" x2="11600" y2="94559"/>
                        <a14:foregroundMark x1="11600" y1="94559" x2="9600" y2="94090"/>
                        <a14:foregroundMark x1="52400" y1="7317" x2="38600" y2="5066"/>
                        <a14:foregroundMark x1="14000" y1="4597" x2="7200" y2="18011"/>
                        <a14:foregroundMark x1="7200" y1="18011" x2="6600" y2="24859"/>
                        <a14:foregroundMark x1="10600" y1="12383" x2="25800" y2="9193"/>
                        <a14:foregroundMark x1="25800" y1="9193" x2="42500" y2="9662"/>
                        <a14:foregroundMark x1="6600" y1="24390" x2="7100" y2="86679"/>
                        <a14:foregroundMark x1="7100" y1="86679" x2="12500" y2="95028"/>
                        <a14:foregroundMark x1="23800" y1="96904" x2="40000" y2="94184"/>
                        <a14:foregroundMark x1="40000" y1="94184" x2="45000" y2="88086"/>
                        <a14:foregroundMark x1="45500" y1="91745" x2="11600" y2="91745"/>
                        <a14:foregroundMark x1="6400" y1="90713" x2="6900" y2="88180"/>
                        <a14:foregroundMark x1="71100" y1="18762" x2="70500" y2="16229"/>
                        <a14:foregroundMark x1="92900" y1="13133" x2="91900" y2="29456"/>
                        <a14:foregroundMark x1="93000" y1="14071" x2="61300" y2="10788"/>
                        <a14:foregroundMark x1="61300" y1="10788" x2="55000" y2="25047"/>
                        <a14:foregroundMark x1="55000" y1="25047" x2="51800" y2="71201"/>
                        <a14:foregroundMark x1="51800" y1="71201" x2="54800" y2="86679"/>
                        <a14:foregroundMark x1="54800" y1="86679" x2="20500" y2="90807"/>
                        <a14:foregroundMark x1="20500" y1="90807" x2="10300" y2="89493"/>
                        <a14:foregroundMark x1="54700" y1="80300" x2="54000" y2="48593"/>
                        <a14:foregroundMark x1="54000" y1="48593" x2="54000" y2="48311"/>
                        <a14:foregroundMark x1="94000" y1="18762" x2="94300" y2="22795"/>
                        <a14:foregroundMark x1="10700" y1="21764" x2="13300" y2="86116"/>
                        <a14:foregroundMark x1="13900" y1="83677" x2="51100" y2="81801"/>
                        <a14:foregroundMark x1="51100" y1="81801" x2="51000" y2="81801"/>
                        <a14:foregroundMark x1="39300" y1="74296" x2="24600" y2="72983"/>
                        <a14:foregroundMark x1="55500" y1="8068" x2="71500" y2="7129"/>
                        <a14:foregroundMark x1="71500" y1="7129" x2="91600" y2="89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597" y="2398931"/>
            <a:ext cx="4071303" cy="434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à¸à¸¥à¸à¸²à¸£à¸à¹à¸à¸«à¸²à¸£à¸¹à¸à¸ à¸²à¸à¸ªà¸³à¸«à¸£à¸±à¸ dashboard blynk">
            <a:extLst>
              <a:ext uri="{FF2B5EF4-FFF2-40B4-BE49-F238E27FC236}">
                <a16:creationId xmlns:a16="http://schemas.microsoft.com/office/drawing/2014/main" id="{E8C1AF5D-7C87-46F1-BEBA-6F8749C84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3117" y="2636636"/>
            <a:ext cx="2311286" cy="410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1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การควบคุมหลอด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LED 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ด้วย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Widget Button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E897BD-9770-4E2D-A79C-5933D72BC681}"/>
              </a:ext>
            </a:extLst>
          </p:cNvPr>
          <p:cNvSpPr/>
          <p:nvPr/>
        </p:nvSpPr>
        <p:spPr>
          <a:xfrm>
            <a:off x="1104901" y="1548884"/>
            <a:ext cx="99806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	การควบคุมหลอด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LED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จะมีสภาวะในการทำงาน 2 สภาวะนั่นคือ ทำงานและหยุดทำงานสามารถใช้สวิตช์ควบคุมการเปิดปิด เมื่อค้นหาที่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Widget Box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จะพบว่ามี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Widget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อยู่ 1 ตัว ที่ออกแบบมาให้มีลักษณ์การใช้งานเหมือนสวิตช์ นั่นคือ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Button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EA6A105-A9F2-4AA6-90D1-57D63926FE79}"/>
              </a:ext>
            </a:extLst>
          </p:cNvPr>
          <p:cNvPicPr/>
          <p:nvPr/>
        </p:nvPicPr>
        <p:blipFill rotWithShape="1">
          <a:blip r:embed="rId3"/>
          <a:srcRect l="2358" t="10511" r="73472" b="70952"/>
          <a:stretch/>
        </p:blipFill>
        <p:spPr bwMode="auto">
          <a:xfrm>
            <a:off x="7936230" y="3419614"/>
            <a:ext cx="1366520" cy="21559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0962" name="Picture 2" descr="https://scontent.fbkk12-2.fna.fbcdn.net/v/t1.15752-9/53289687_395959721189726_2462373341424517120_n.jpg?_nc_cat=104&amp;_nc_eui2=AeEzMBw6g4jk3tVW2SfI5fhxu5YPpsBoG32FnVsFCE6Nnt021rXp3CrVuc92FLPkClwwYQpKY_WYgihgfJGRkl4bDw_dagUO6gRIGyuc5EWlkQ&amp;_nc_ht=scontent.fbkk12-2.fna&amp;oh=a6f080d238c021f756197e5aebd2aaf8&amp;oe=5D2291A7">
            <a:extLst>
              <a:ext uri="{FF2B5EF4-FFF2-40B4-BE49-F238E27FC236}">
                <a16:creationId xmlns:a16="http://schemas.microsoft.com/office/drawing/2014/main" id="{A509B5E1-FD7B-415B-9E35-D503A8B9F8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8" t="12546" r="73685" b="68563"/>
          <a:stretch/>
        </p:blipFill>
        <p:spPr bwMode="auto">
          <a:xfrm>
            <a:off x="3557271" y="3419614"/>
            <a:ext cx="1295400" cy="2174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140788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เตรียมและตั้งค่า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E897BD-9770-4E2D-A79C-5933D72BC681}"/>
              </a:ext>
            </a:extLst>
          </p:cNvPr>
          <p:cNvSpPr/>
          <p:nvPr/>
        </p:nvSpPr>
        <p:spPr>
          <a:xfrm>
            <a:off x="1104901" y="1548884"/>
            <a:ext cx="6877049" cy="4875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thaiDist">
              <a:lnSpc>
                <a:spcPct val="107000"/>
              </a:lnSpc>
              <a:buSzPts val="1200"/>
            </a:pP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เปิดแอปพลิเคชัน </a:t>
            </a:r>
            <a:r>
              <a:rPr lang="en-US" sz="2400" dirty="0" err="1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Blynk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และ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Login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TH SarabunPSK" panose="020B0500040200020003" pitchFamily="34" charset="-34"/>
              </a:rPr>
              <a:t>จากนั้นเข้าที่โปรเจคที่สร้างไว้ และให้กดที่</a:t>
            </a:r>
            <a:endParaRPr lang="en-US" sz="2400" dirty="0">
              <a:latin typeface="TH SarabunPSK" panose="020B0500040200020003" pitchFamily="34" charset="-34"/>
              <a:ea typeface="Calibri" panose="020F0502020204030204" pitchFamily="34" charset="0"/>
              <a:cs typeface="TH SarabunPSK" panose="020B0500040200020003" pitchFamily="34" charset="-34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84FFE5-F67D-4E65-AB2D-4C4035B9871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22885" y="2314309"/>
            <a:ext cx="2171697" cy="446749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FCCB758-6C70-43F8-83FA-5D1552FF2BAC}"/>
              </a:ext>
            </a:extLst>
          </p:cNvPr>
          <p:cNvSpPr/>
          <p:nvPr/>
        </p:nvSpPr>
        <p:spPr>
          <a:xfrm flipV="1">
            <a:off x="6896101" y="2412112"/>
            <a:ext cx="323849" cy="3120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424E72D-5113-4F64-A38B-1C418E47A901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79" t="3307" r="14966" b="91071"/>
          <a:stretch/>
        </p:blipFill>
        <p:spPr bwMode="auto">
          <a:xfrm>
            <a:off x="7494582" y="1548884"/>
            <a:ext cx="487368" cy="5197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98303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เตรียมและตั้งค่า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E897BD-9770-4E2D-A79C-5933D72BC681}"/>
              </a:ext>
            </a:extLst>
          </p:cNvPr>
          <p:cNvSpPr/>
          <p:nvPr/>
        </p:nvSpPr>
        <p:spPr>
          <a:xfrm>
            <a:off x="1104901" y="1548884"/>
            <a:ext cx="39623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 เลือก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Button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ที่อยู่ในหน้า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Box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A0255C9-5E42-4C30-8934-B26F76C71268}"/>
              </a:ext>
            </a:extLst>
          </p:cNvPr>
          <p:cNvPicPr/>
          <p:nvPr/>
        </p:nvPicPr>
        <p:blipFill rotWithShape="1">
          <a:blip r:embed="rId3"/>
          <a:srcRect b="5803"/>
          <a:stretch/>
        </p:blipFill>
        <p:spPr>
          <a:xfrm>
            <a:off x="7781924" y="1548884"/>
            <a:ext cx="2543175" cy="492811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FCCB758-6C70-43F8-83FA-5D1552FF2BAC}"/>
              </a:ext>
            </a:extLst>
          </p:cNvPr>
          <p:cNvSpPr/>
          <p:nvPr/>
        </p:nvSpPr>
        <p:spPr>
          <a:xfrm flipV="1">
            <a:off x="8153401" y="2620870"/>
            <a:ext cx="2171698" cy="5985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4" name="Picture 2" descr="https://scontent.fbkk10-1.fna.fbcdn.net/v/t1.15752-9/51364626_361429024676914_296063546096091136_n.jpg?_nc_cat=102&amp;_nc_ht=scontent.fbkk10-1.fna&amp;oh=6cda7b96851a054f64372d436c0b0f7d&amp;oe=5CFFDA9E">
            <a:extLst>
              <a:ext uri="{FF2B5EF4-FFF2-40B4-BE49-F238E27FC236}">
                <a16:creationId xmlns:a16="http://schemas.microsoft.com/office/drawing/2014/main" id="{F1957849-9F19-4B05-A8A2-B175E138FB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5" t="24956" b="66846"/>
          <a:stretch/>
        </p:blipFill>
        <p:spPr bwMode="auto">
          <a:xfrm>
            <a:off x="2085214" y="2274642"/>
            <a:ext cx="4649726" cy="9448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60392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เตรียมและตั้งค่า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E897BD-9770-4E2D-A79C-5933D72BC681}"/>
              </a:ext>
            </a:extLst>
          </p:cNvPr>
          <p:cNvSpPr/>
          <p:nvPr/>
        </p:nvSpPr>
        <p:spPr>
          <a:xfrm>
            <a:off x="1104901" y="1548884"/>
            <a:ext cx="9980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•  เมื่อเลือก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Button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จะมี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ปรากฏในหน้าของแอปพลิเคชัน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ให้กดเข้าไปที่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นั้น เพื่อตั้งค่า</a:t>
            </a:r>
          </a:p>
          <a:p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22A0BA7-5C84-4BF5-A040-F35EE9F3B49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47121" y="2253513"/>
            <a:ext cx="2097758" cy="444921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61CF3EE-8EF6-4FD6-A89F-F111D3E4BB01}"/>
              </a:ext>
            </a:extLst>
          </p:cNvPr>
          <p:cNvSpPr/>
          <p:nvPr/>
        </p:nvSpPr>
        <p:spPr>
          <a:xfrm>
            <a:off x="5072520" y="2666033"/>
            <a:ext cx="604379" cy="8912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8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เตรียมและตั้งค่า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E897BD-9770-4E2D-A79C-5933D72BC681}"/>
              </a:ext>
            </a:extLst>
          </p:cNvPr>
          <p:cNvSpPr/>
          <p:nvPr/>
        </p:nvSpPr>
        <p:spPr>
          <a:xfrm>
            <a:off x="1104901" y="1548884"/>
            <a:ext cx="99806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จะปรากฏเมนูให้เลือกขาใช้งาน (เป็นขา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GPIO)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โดยให้เลือกไปที่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Digital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และเลือกขาที่จะใช้งาน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956ADC-0813-4031-8B5D-17867470543E}"/>
              </a:ext>
            </a:extLst>
          </p:cNvPr>
          <p:cNvPicPr/>
          <p:nvPr/>
        </p:nvPicPr>
        <p:blipFill rotWithShape="1">
          <a:blip r:embed="rId3"/>
          <a:srcRect b="5826"/>
          <a:stretch/>
        </p:blipFill>
        <p:spPr>
          <a:xfrm>
            <a:off x="1860232" y="2010549"/>
            <a:ext cx="2316367" cy="448550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B7923A4-F3A2-4460-964E-4476A5C213EE}"/>
              </a:ext>
            </a:extLst>
          </p:cNvPr>
          <p:cNvSpPr/>
          <p:nvPr/>
        </p:nvSpPr>
        <p:spPr>
          <a:xfrm>
            <a:off x="1860232" y="5573394"/>
            <a:ext cx="1149668" cy="2787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C00975C-F65A-49D4-9993-4BA0BF32F576}"/>
              </a:ext>
            </a:extLst>
          </p:cNvPr>
          <p:cNvGrpSpPr/>
          <p:nvPr/>
        </p:nvGrpSpPr>
        <p:grpSpPr>
          <a:xfrm>
            <a:off x="5765800" y="2386271"/>
            <a:ext cx="5319782" cy="3031351"/>
            <a:chOff x="5765800" y="1635899"/>
            <a:chExt cx="5319782" cy="3031351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6E10C63F-FC28-40B1-8244-0252894569CA}"/>
                </a:ext>
              </a:extLst>
            </p:cNvPr>
            <p:cNvSpPr/>
            <p:nvPr/>
          </p:nvSpPr>
          <p:spPr>
            <a:xfrm>
              <a:off x="5765800" y="2470150"/>
              <a:ext cx="4583941" cy="2197100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1CCFC1C-91F0-4530-B873-D3D913464577}"/>
                </a:ext>
              </a:extLst>
            </p:cNvPr>
            <p:cNvSpPr txBox="1"/>
            <p:nvPr/>
          </p:nvSpPr>
          <p:spPr>
            <a:xfrm>
              <a:off x="5930520" y="2723752"/>
              <a:ext cx="4254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Digital : </a:t>
              </a:r>
              <a:r>
                <a:rPr lang="th-TH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ขาใช้งานที่รับส่งค่าทางสัญญาณ </a:t>
              </a:r>
              <a:r>
                <a:rPr lang="en-US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Digital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AA34BC9-B180-48AF-8E0A-4766084025D1}"/>
                </a:ext>
              </a:extLst>
            </p:cNvPr>
            <p:cNvSpPr txBox="1"/>
            <p:nvPr/>
          </p:nvSpPr>
          <p:spPr>
            <a:xfrm>
              <a:off x="5930520" y="3198167"/>
              <a:ext cx="4254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Analog : </a:t>
              </a:r>
              <a:r>
                <a:rPr lang="th-TH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ขาใช้งานที่รับค่าทางสัญญาณ </a:t>
              </a:r>
              <a:r>
                <a:rPr lang="en-US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Analog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E67402C-E07D-4168-8963-D8B7402B19D5}"/>
                </a:ext>
              </a:extLst>
            </p:cNvPr>
            <p:cNvSpPr txBox="1"/>
            <p:nvPr/>
          </p:nvSpPr>
          <p:spPr>
            <a:xfrm>
              <a:off x="5930520" y="3717150"/>
              <a:ext cx="4254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Virtual : </a:t>
              </a:r>
              <a:r>
                <a:rPr lang="th-TH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ขาใช้งานเสมือนของโปรแกรมจะทำงานคล้ายตัวแปรที่ใช้เก็บและรับ-ส่งค่าต่างๆ</a:t>
              </a:r>
              <a:endParaRPr lang="en-US" sz="2400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  <p:pic>
          <p:nvPicPr>
            <p:cNvPr id="41988" name="Picture 4" descr="à¸à¸¥à¸à¸²à¸£à¸à¹à¸à¸«à¸²à¸£à¸¹à¸à¸ à¸²à¸à¸ªà¸³à¸«à¸£à¸±à¸ à¸«à¸±à¸§à¹à¸ png">
              <a:extLst>
                <a:ext uri="{FF2B5EF4-FFF2-40B4-BE49-F238E27FC236}">
                  <a16:creationId xmlns:a16="http://schemas.microsoft.com/office/drawing/2014/main" id="{8A58AD73-94E4-4CCC-AFDC-2AF39E1041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0632" y="1635899"/>
              <a:ext cx="1504950" cy="150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1777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ชื่อเรื่อง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เตรียมและตั้งค่า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 (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ต่อ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E897BD-9770-4E2D-A79C-5933D72BC681}"/>
              </a:ext>
            </a:extLst>
          </p:cNvPr>
          <p:cNvSpPr/>
          <p:nvPr/>
        </p:nvSpPr>
        <p:spPr>
          <a:xfrm>
            <a:off x="1104901" y="1548884"/>
            <a:ext cx="9980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	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หลักจากเลือกขาใช้งานเรียบร้อยแล้ว ให้ทำการตั้งชื่อ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Button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กำหนดโหมด กำหนดชื่อเมื่อทำการเปลี่ยนสถานะสวิตช์หรือกดสวิตช์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ON/OFF 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และกดย้อนกลับ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ทั้งหมดเป็นขั้นตอนการตั้งค่า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Button)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DCF0F8B-637E-411F-AC6C-11F3EDEC2448}"/>
              </a:ext>
            </a:extLst>
          </p:cNvPr>
          <p:cNvGrpSpPr/>
          <p:nvPr/>
        </p:nvGrpSpPr>
        <p:grpSpPr>
          <a:xfrm>
            <a:off x="217846" y="2473264"/>
            <a:ext cx="7747167" cy="4009711"/>
            <a:chOff x="3420889" y="2430896"/>
            <a:chExt cx="5561011" cy="287822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28F7E91-1D32-494E-9082-9A7A9155FBC1}"/>
                </a:ext>
              </a:extLst>
            </p:cNvPr>
            <p:cNvPicPr/>
            <p:nvPr/>
          </p:nvPicPr>
          <p:blipFill rotWithShape="1">
            <a:blip r:embed="rId3"/>
            <a:srcRect b="6076"/>
            <a:stretch/>
          </p:blipFill>
          <p:spPr>
            <a:xfrm>
              <a:off x="4861495" y="2435239"/>
              <a:ext cx="1487401" cy="2873877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6D9CE0D-DA5C-4635-9BEE-08318ECA2CA7}"/>
                </a:ext>
              </a:extLst>
            </p:cNvPr>
            <p:cNvSpPr/>
            <p:nvPr/>
          </p:nvSpPr>
          <p:spPr>
            <a:xfrm>
              <a:off x="4880545" y="2535360"/>
              <a:ext cx="180975" cy="17145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C821CBF-A3E1-4325-8DD1-A5BE947393AB}"/>
                </a:ext>
              </a:extLst>
            </p:cNvPr>
            <p:cNvCxnSpPr>
              <a:cxnSpLocks/>
            </p:cNvCxnSpPr>
            <p:nvPr/>
          </p:nvCxnSpPr>
          <p:spPr>
            <a:xfrm>
              <a:off x="4394770" y="2653470"/>
              <a:ext cx="466725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 Box 29">
              <a:extLst>
                <a:ext uri="{FF2B5EF4-FFF2-40B4-BE49-F238E27FC236}">
                  <a16:creationId xmlns:a16="http://schemas.microsoft.com/office/drawing/2014/main" id="{AC5F0234-1E3C-41CB-A7A0-56D76E988AEA}"/>
                </a:ext>
              </a:extLst>
            </p:cNvPr>
            <p:cNvSpPr txBox="1"/>
            <p:nvPr/>
          </p:nvSpPr>
          <p:spPr>
            <a:xfrm>
              <a:off x="3740216" y="2430896"/>
              <a:ext cx="706755" cy="31877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th-TH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H Sarabun New" panose="020B0500040200020003" pitchFamily="34" charset="-34"/>
                </a:rPr>
                <a:t>ย้อนกลับ</a:t>
              </a:r>
              <a:endPara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2C3E291-3DEC-4F30-8D0A-07C1E3591BB5}"/>
                </a:ext>
              </a:extLst>
            </p:cNvPr>
            <p:cNvSpPr/>
            <p:nvPr/>
          </p:nvSpPr>
          <p:spPr>
            <a:xfrm>
              <a:off x="4861494" y="3316307"/>
              <a:ext cx="1487401" cy="21487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8638384D-4543-4E77-A3B6-7FF9B3100F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48895" y="3422599"/>
              <a:ext cx="771525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 Box 31">
              <a:extLst>
                <a:ext uri="{FF2B5EF4-FFF2-40B4-BE49-F238E27FC236}">
                  <a16:creationId xmlns:a16="http://schemas.microsoft.com/office/drawing/2014/main" id="{CF9D015B-1413-4986-9DE4-C552DD00CFB4}"/>
                </a:ext>
              </a:extLst>
            </p:cNvPr>
            <p:cNvSpPr txBox="1"/>
            <p:nvPr/>
          </p:nvSpPr>
          <p:spPr>
            <a:xfrm>
              <a:off x="7116797" y="3263214"/>
              <a:ext cx="1865103" cy="31877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th-TH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H SarabunPSK" panose="020B0500040200020003" pitchFamily="34" charset="-34"/>
                </a:rPr>
                <a:t>ชื่อของ </a:t>
              </a:r>
              <a:r>
                <a:rPr lang="en-US" sz="2400" dirty="0">
                  <a:effectLst/>
                  <a:latin typeface="TH SarabunPSK" panose="020B0500040200020003" pitchFamily="34" charset="-34"/>
                  <a:ea typeface="Calibri" panose="020F0502020204030204" pitchFamily="34" charset="0"/>
                  <a:cs typeface="Cordia New" panose="020B0304020202020204" pitchFamily="34" charset="-34"/>
                </a:rPr>
                <a:t>Button</a:t>
              </a:r>
              <a:endPara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15FE741-35D2-4B98-8C3F-74E0EB7A0BFE}"/>
                </a:ext>
              </a:extLst>
            </p:cNvPr>
            <p:cNvSpPr/>
            <p:nvPr/>
          </p:nvSpPr>
          <p:spPr>
            <a:xfrm>
              <a:off x="4880545" y="4003519"/>
              <a:ext cx="1468350" cy="21487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DD95F5A-7BF1-41B9-860E-9A59850F3651}"/>
                </a:ext>
              </a:extLst>
            </p:cNvPr>
            <p:cNvCxnSpPr>
              <a:cxnSpLocks/>
            </p:cNvCxnSpPr>
            <p:nvPr/>
          </p:nvCxnSpPr>
          <p:spPr>
            <a:xfrm>
              <a:off x="4451089" y="4098874"/>
              <a:ext cx="43815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 Box 30">
              <a:extLst>
                <a:ext uri="{FF2B5EF4-FFF2-40B4-BE49-F238E27FC236}">
                  <a16:creationId xmlns:a16="http://schemas.microsoft.com/office/drawing/2014/main" id="{B42C6F5F-85C5-4D84-AC84-36D8EED469E2}"/>
                </a:ext>
              </a:extLst>
            </p:cNvPr>
            <p:cNvSpPr txBox="1"/>
            <p:nvPr/>
          </p:nvSpPr>
          <p:spPr>
            <a:xfrm>
              <a:off x="3420889" y="3899626"/>
              <a:ext cx="1236775" cy="31877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th-TH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H SarabunPSK" panose="020B0500040200020003" pitchFamily="34" charset="-34"/>
                </a:rPr>
                <a:t>โหมด </a:t>
              </a:r>
              <a:r>
                <a:rPr lang="en-US" sz="2400" dirty="0">
                  <a:effectLst/>
                  <a:latin typeface="TH SarabunPSK" panose="020B0500040200020003" pitchFamily="34" charset="-34"/>
                  <a:ea typeface="Calibri" panose="020F0502020204030204" pitchFamily="34" charset="0"/>
                  <a:cs typeface="Cordia New" panose="020B0304020202020204" pitchFamily="34" charset="-34"/>
                </a:rPr>
                <a:t>Button</a:t>
              </a:r>
              <a:endPara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A7F6D29-8485-48E9-9337-1C434FA8A504}"/>
                </a:ext>
              </a:extLst>
            </p:cNvPr>
            <p:cNvSpPr/>
            <p:nvPr/>
          </p:nvSpPr>
          <p:spPr>
            <a:xfrm>
              <a:off x="4861494" y="4391221"/>
              <a:ext cx="1468350" cy="21487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3B5E0C6-DB19-4CEC-874B-DF4B430659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29844" y="4498924"/>
              <a:ext cx="70485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 Box 32">
              <a:extLst>
                <a:ext uri="{FF2B5EF4-FFF2-40B4-BE49-F238E27FC236}">
                  <a16:creationId xmlns:a16="http://schemas.microsoft.com/office/drawing/2014/main" id="{FA3E48B5-D755-4C72-ADF4-F985F16CE0EF}"/>
                </a:ext>
              </a:extLst>
            </p:cNvPr>
            <p:cNvSpPr txBox="1"/>
            <p:nvPr/>
          </p:nvSpPr>
          <p:spPr>
            <a:xfrm>
              <a:off x="7034693" y="4339273"/>
              <a:ext cx="1647460" cy="31877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th-TH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H SarabunPSK" panose="020B0500040200020003" pitchFamily="34" charset="-34"/>
                </a:rPr>
                <a:t>ชื่อแสดงสถานะ </a:t>
              </a:r>
              <a:r>
                <a:rPr lang="en-US" sz="2400" dirty="0">
                  <a:effectLst/>
                  <a:latin typeface="TH SarabunPSK" panose="020B0500040200020003" pitchFamily="34" charset="-34"/>
                  <a:ea typeface="Calibri" panose="020F0502020204030204" pitchFamily="34" charset="0"/>
                  <a:cs typeface="Cordia New" panose="020B0304020202020204" pitchFamily="34" charset="-34"/>
                </a:rPr>
                <a:t>Button</a:t>
              </a:r>
              <a:endPara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C16913A-33A8-4FEB-A8CF-D7013CB42965}"/>
              </a:ext>
            </a:extLst>
          </p:cNvPr>
          <p:cNvGrpSpPr/>
          <p:nvPr/>
        </p:nvGrpSpPr>
        <p:grpSpPr>
          <a:xfrm>
            <a:off x="7590969" y="2470595"/>
            <a:ext cx="6049347" cy="4762500"/>
            <a:chOff x="7547427" y="2470595"/>
            <a:chExt cx="6049347" cy="4762500"/>
          </a:xfrm>
        </p:grpSpPr>
        <p:pic>
          <p:nvPicPr>
            <p:cNvPr id="46084" name="Picture 4" descr="à¸£à¸¹à¸à¸ à¸²à¸à¸à¸µà¹à¹à¸à¸µà¹à¸¢à¸§à¸à¹à¸­à¸">
              <a:extLst>
                <a:ext uri="{FF2B5EF4-FFF2-40B4-BE49-F238E27FC236}">
                  <a16:creationId xmlns:a16="http://schemas.microsoft.com/office/drawing/2014/main" id="{85590398-B54A-488E-A0B3-BA80425E60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34274" y="2470595"/>
              <a:ext cx="4762500" cy="4762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Speech Bubble: Rectangle with Corners Rounded 28">
              <a:extLst>
                <a:ext uri="{FF2B5EF4-FFF2-40B4-BE49-F238E27FC236}">
                  <a16:creationId xmlns:a16="http://schemas.microsoft.com/office/drawing/2014/main" id="{557C95AE-00B0-42A5-AE0B-38E7A7C1F48A}"/>
                </a:ext>
              </a:extLst>
            </p:cNvPr>
            <p:cNvSpPr/>
            <p:nvPr/>
          </p:nvSpPr>
          <p:spPr>
            <a:xfrm flipH="1">
              <a:off x="7547427" y="2618795"/>
              <a:ext cx="3981865" cy="2122631"/>
            </a:xfrm>
            <a:prstGeom prst="wedgeRoundRectCallout">
              <a:avLst>
                <a:gd name="adj1" fmla="val -38758"/>
                <a:gd name="adj2" fmla="val 72728"/>
                <a:gd name="adj3" fmla="val 16667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503F394-ECF9-4145-9C2D-5B95A7230810}"/>
                </a:ext>
              </a:extLst>
            </p:cNvPr>
            <p:cNvSpPr txBox="1"/>
            <p:nvPr/>
          </p:nvSpPr>
          <p:spPr>
            <a:xfrm>
              <a:off x="7590969" y="2878656"/>
              <a:ext cx="389291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400" b="1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โหมด </a:t>
              </a:r>
              <a:r>
                <a:rPr lang="en-US" sz="2400" b="1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Button</a:t>
              </a:r>
              <a:endPara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  <a:p>
              <a:r>
                <a:rPr lang="en-US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Push </a:t>
              </a:r>
              <a:r>
                <a:rPr lang="th-TH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คือ กดติดปล่อยดับ</a:t>
              </a:r>
            </a:p>
            <a:p>
              <a:r>
                <a:rPr lang="en-US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Switch </a:t>
              </a:r>
              <a:r>
                <a:rPr lang="th-TH" sz="2400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คือ กดติด-กดดับ ทำงานเหมือนสวิตช์เปิด-ปิดทั่วไป</a:t>
              </a:r>
            </a:p>
            <a:p>
              <a:endParaRPr lang="en-US" sz="2400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930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E8B5CAF-093B-4D01-8A47-39B853BAE4F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593" y="2834238"/>
            <a:ext cx="5534547" cy="38142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7BF38D8-7DE6-4952-AEBB-1183D89D9CDD}"/>
              </a:ext>
            </a:extLst>
          </p:cNvPr>
          <p:cNvSpPr/>
          <p:nvPr/>
        </p:nvSpPr>
        <p:spPr>
          <a:xfrm>
            <a:off x="1104900" y="2360956"/>
            <a:ext cx="3927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ลักษณะการต่อสายใช้งานบนชุดบอร์ดทดลอง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AE33AB-BB89-4EC0-A74E-99E2CA8F7279}"/>
              </a:ext>
            </a:extLst>
          </p:cNvPr>
          <p:cNvSpPr/>
          <p:nvPr/>
        </p:nvSpPr>
        <p:spPr>
          <a:xfrm>
            <a:off x="1104900" y="1392395"/>
            <a:ext cx="10210800" cy="882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th-TH" sz="2400" b="1" dirty="0"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ตัวอย่างที่ 1</a:t>
            </a:r>
            <a:r>
              <a:rPr lang="th-TH" sz="2400" dirty="0"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 ให้ออกแบบการควบคุมการทำงานของหลอด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LED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 ด้วยแอปพลิเคชัน </a:t>
            </a:r>
            <a:r>
              <a:rPr lang="en-US" sz="2400" dirty="0" err="1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Blynk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โดยให้สามารถควบคุมการทำงานและหยุดทำงานของหลอด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LED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ในแถว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Lower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 </a:t>
            </a:r>
            <a:r>
              <a:rPr lang="en-US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Monitor </a:t>
            </a:r>
            <a:r>
              <a:rPr lang="th-TH" sz="2400" dirty="0"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(0)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9" name="ชื่อเรื่อง 12">
            <a:extLst>
              <a:ext uri="{FF2B5EF4-FFF2-40B4-BE49-F238E27FC236}">
                <a16:creationId xmlns:a16="http://schemas.microsoft.com/office/drawing/2014/main" id="{9F062CA6-9439-4C77-A9B0-EE2EA039B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10467934" cy="1096962"/>
          </a:xfrm>
        </p:spPr>
        <p:txBody>
          <a:bodyPr rtlCol="0">
            <a:normAutofit/>
          </a:bodyPr>
          <a:lstStyle/>
          <a:p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ออกแบบการควบคุมการทำงานของหลอด 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LED</a:t>
            </a:r>
            <a:r>
              <a:rPr lang="th-TH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ด้วยแอปพลิเคชัน </a:t>
            </a:r>
            <a:r>
              <a:rPr lang="en-US" sz="4000" dirty="0" err="1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Blynk</a:t>
            </a:r>
            <a:r>
              <a:rPr lang="en-US" sz="4000" dirty="0">
                <a:solidFill>
                  <a:schemeClr val="tx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endParaRPr lang="th-TH" sz="4000" dirty="0">
              <a:solidFill>
                <a:schemeClr val="tx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606966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บทความเชิงวิชาการ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ธีมของ Offic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DDC6030-8312-4894-9236-1E15DA4F39C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DBAFF00-647E-4627-9B6C-A5CDC1F32200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400D5F3-AA73-4EC6-BCD9-0DC3E330E5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646</Words>
  <Application>Microsoft Office PowerPoint</Application>
  <PresentationFormat>Widescreen</PresentationFormat>
  <Paragraphs>82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Courier New</vt:lpstr>
      <vt:lpstr>Euphemia</vt:lpstr>
      <vt:lpstr>Leelawadee</vt:lpstr>
      <vt:lpstr>TH SarabunPSK</vt:lpstr>
      <vt:lpstr>Wingdings</vt:lpstr>
      <vt:lpstr>บทความเชิงวิชาการ 16x9</vt:lpstr>
      <vt:lpstr>หัวข้อที่ 5</vt:lpstr>
      <vt:lpstr>Dashboard คืออะไร</vt:lpstr>
      <vt:lpstr>การควบคุมหลอด LED ด้วย Widget Button</vt:lpstr>
      <vt:lpstr>เตรียมและตั้งค่า Widget Button (ต่อ)</vt:lpstr>
      <vt:lpstr>เตรียมและตั้งค่า Widget Button (ต่อ)</vt:lpstr>
      <vt:lpstr>เตรียมและตั้งค่า Widget Button (ต่อ)</vt:lpstr>
      <vt:lpstr>เตรียมและตั้งค่า Widget Button (ต่อ)</vt:lpstr>
      <vt:lpstr>เตรียมและตั้งค่า Widget Button (ต่อ)</vt:lpstr>
      <vt:lpstr>ออกแบบการควบคุมการทำงานของหลอด LED ด้วยแอปพลิเคชัน Blynk </vt:lpstr>
      <vt:lpstr>PowerPoint Presentation</vt:lpstr>
      <vt:lpstr>PowerPoint Presentation</vt:lpstr>
      <vt:lpstr>PowerPoint Presentation</vt:lpstr>
      <vt:lpstr>การนำไปใช้งานของจริง</vt:lpstr>
      <vt:lpstr>สรุป</vt:lpstr>
      <vt:lpstr>กิจกรรม</vt:lpstr>
      <vt:lpstr>กิจกรรม</vt:lpstr>
      <vt:lpstr>เฉลยกิจกรรม</vt:lpstr>
      <vt:lpstr>เฉลยกิจกรรม</vt:lpstr>
      <vt:lpstr>จบหัวเรื่องที่ 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แผนการฝึกอบรมหัวข้อที่ 1</dc:title>
  <dc:creator>กฤษณุชา อ่วมสน</dc:creator>
  <cp:lastModifiedBy>กฤษณุชา อ่วมสน</cp:lastModifiedBy>
  <cp:revision>118</cp:revision>
  <dcterms:created xsi:type="dcterms:W3CDTF">2019-03-10T04:23:21Z</dcterms:created>
  <dcterms:modified xsi:type="dcterms:W3CDTF">2019-03-15T05:28:46Z</dcterms:modified>
</cp:coreProperties>
</file>